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Medium"/>
      <p:regular r:id="rId17"/>
    </p:embeddedFont>
    <p:embeddedFont>
      <p:font typeface="Instrument Sans Medium"/>
      <p:regular r:id="rId18"/>
    </p:embeddedFont>
    <p:embeddedFont>
      <p:font typeface="Instrument Sans Medium"/>
      <p:regular r:id="rId19"/>
    </p:embeddedFont>
    <p:embeddedFont>
      <p:font typeface="Instrument Sans Medium"/>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5-1.png>
</file>

<file path=ppt/media/image-5-2.png>
</file>

<file path=ppt/media/image-6-1.png>
</file>

<file path=ppt/media/image-7-1.png>
</file>

<file path=ppt/media/image-7-2.png>
</file>

<file path=ppt/media/image-7-3.svg>
</file>

<file path=ppt/media/image-7-4.png>
</file>

<file path=ppt/media/image-7-5.svg>
</file>

<file path=ppt/media/image-7-6.png>
</file>

<file path=ppt/media/image-7-7.svg>
</file>

<file path=ppt/media/image-8-1.png>
</file>

<file path=ppt/media/image-8-2.png>
</file>

<file path=ppt/media/image-9-1.png>
</file>

<file path=ppt/media/image-9-2.png>
</file>

<file path=ppt/media/image-9-3.svg>
</file>

<file path=ppt/media/image-9-4.png>
</file>

<file path=ppt/media/image-9-5.svg>
</file>

<file path=ppt/media/image-9-6.png>
</file>

<file path=ppt/media/image-9-7.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svg"/><Relationship Id="rId6" Type="http://schemas.openxmlformats.org/officeDocument/2006/relationships/image" Target="../media/image-7-6.png"/><Relationship Id="rId7" Type="http://schemas.openxmlformats.org/officeDocument/2006/relationships/image" Target="../media/image-7-7.svg"/><Relationship Id="rId8" Type="http://schemas.openxmlformats.org/officeDocument/2006/relationships/slideLayout" Target="../slideLayouts/slideLayout8.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slideLayout" Target="../slideLayouts/slideLayout10.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427488" y="1989177"/>
            <a:ext cx="4919305" cy="4251127"/>
          </a:xfrm>
          <a:prstGeom prst="rect">
            <a:avLst/>
          </a:prstGeom>
        </p:spPr>
      </p:pic>
      <p:sp>
        <p:nvSpPr>
          <p:cNvPr id="3" name="Text 0"/>
          <p:cNvSpPr/>
          <p:nvPr/>
        </p:nvSpPr>
        <p:spPr>
          <a:xfrm>
            <a:off x="793790" y="170211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ERP System</a:t>
            </a:r>
            <a:endParaRPr lang="en-US" sz="4450" dirty="0"/>
          </a:p>
        </p:txBody>
      </p:sp>
      <p:sp>
        <p:nvSpPr>
          <p:cNvPr id="4" name="Text 1"/>
          <p:cNvSpPr/>
          <p:nvPr/>
        </p:nvSpPr>
        <p:spPr>
          <a:xfrm>
            <a:off x="793790" y="2751058"/>
            <a:ext cx="7556421" cy="2177415"/>
          </a:xfrm>
          <a:prstGeom prst="rect">
            <a:avLst/>
          </a:prstGeom>
          <a:noFill/>
          <a:ln/>
        </p:spPr>
        <p:txBody>
          <a:bodyPr wrap="square" lIns="0" tIns="0" rIns="0" bIns="0" rtlCol="0" anchor="t"/>
          <a:lstStyle/>
          <a:p>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Team Members</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Adam Mohamed</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Youssef Ebrahim</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Afnan Sayed</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Heba Gad</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Terevena Reda</a:t>
            </a:r>
            <a:endParaRPr lang="en-US" sz="1750" dirty="0"/>
          </a:p>
        </p:txBody>
      </p:sp>
      <p:sp>
        <p:nvSpPr>
          <p:cNvPr id="5" name="Text 2"/>
          <p:cNvSpPr/>
          <p:nvPr/>
        </p:nvSpPr>
        <p:spPr>
          <a:xfrm>
            <a:off x="793790" y="5183624"/>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Group ID: GIZ3_SWD5_S3</a:t>
            </a:r>
            <a:endParaRPr lang="en-US" sz="1750" dirty="0"/>
          </a:p>
        </p:txBody>
      </p:sp>
      <p:sp>
        <p:nvSpPr>
          <p:cNvPr id="6" name="Text 3"/>
          <p:cNvSpPr/>
          <p:nvPr/>
        </p:nvSpPr>
        <p:spPr>
          <a:xfrm>
            <a:off x="793790" y="580167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                                                                 Under Supervision Of:</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Eng. Fathi Ahmed</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427488" y="1655088"/>
            <a:ext cx="4919424" cy="4919424"/>
          </a:xfrm>
          <a:prstGeom prst="rect">
            <a:avLst/>
          </a:prstGeom>
        </p:spPr>
      </p:pic>
      <p:sp>
        <p:nvSpPr>
          <p:cNvPr id="3" name="Text 0"/>
          <p:cNvSpPr/>
          <p:nvPr/>
        </p:nvSpPr>
        <p:spPr>
          <a:xfrm>
            <a:off x="793790" y="305454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THANK YOU</a:t>
            </a:r>
            <a:endParaRPr lang="en-US" sz="4450" dirty="0"/>
          </a:p>
        </p:txBody>
      </p:sp>
      <p:sp>
        <p:nvSpPr>
          <p:cNvPr id="4" name="Text 1"/>
          <p:cNvSpPr/>
          <p:nvPr/>
        </p:nvSpPr>
        <p:spPr>
          <a:xfrm>
            <a:off x="793790" y="4103489"/>
            <a:ext cx="7556421" cy="453509"/>
          </a:xfrm>
          <a:prstGeom prst="rect">
            <a:avLst/>
          </a:prstGeom>
          <a:noFill/>
          <a:ln/>
        </p:spPr>
        <p:txBody>
          <a:bodyPr wrap="none" lIns="0" tIns="0" rIns="0" bIns="0" rtlCol="0" anchor="t"/>
          <a:lstStyle/>
          <a:p>
            <a:pPr algn="l" indent="0" marL="0">
              <a:lnSpc>
                <a:spcPts val="3550"/>
              </a:lnSpc>
              <a:buNone/>
            </a:pPr>
            <a:r>
              <a:rPr lang="en-US" sz="2200" dirty="0">
                <a:solidFill>
                  <a:srgbClr val="C7CDD6"/>
                </a:solidFill>
                <a:latin typeface="Inter" pitchFamily="34" charset="0"/>
                <a:ea typeface="Inter" pitchFamily="34" charset="-122"/>
                <a:cs typeface="Inter" pitchFamily="34" charset="-120"/>
              </a:rPr>
              <a:t> Any Questions?</a:t>
            </a:r>
            <a:endParaRPr lang="en-US" sz="2200" dirty="0"/>
          </a:p>
        </p:txBody>
      </p:sp>
      <p:sp>
        <p:nvSpPr>
          <p:cNvPr id="5" name="Text 2"/>
          <p:cNvSpPr/>
          <p:nvPr/>
        </p:nvSpPr>
        <p:spPr>
          <a:xfrm>
            <a:off x="793790" y="4812149"/>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ERP System Overview &amp; Team Roles</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Welcome to our comprehensive overview of the Enterprise Resource Planning (ERP) system that powers our operations. This presentation details the essential modules and outlines the critical roles each team member plays in optimizing our business processes.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2206" y="921306"/>
            <a:ext cx="5890855" cy="656987"/>
          </a:xfrm>
          <a:prstGeom prst="rect">
            <a:avLst/>
          </a:prstGeom>
          <a:noFill/>
          <a:ln/>
        </p:spPr>
        <p:txBody>
          <a:bodyPr wrap="none" lIns="0" tIns="0" rIns="0" bIns="0" rtlCol="0" anchor="t"/>
          <a:lstStyle/>
          <a:p>
            <a:pPr algn="l" indent="0" marL="0">
              <a:lnSpc>
                <a:spcPts val="5150"/>
              </a:lnSpc>
              <a:buNone/>
            </a:pPr>
            <a:r>
              <a:rPr lang="en-US" sz="4100" dirty="0">
                <a:solidFill>
                  <a:srgbClr val="EFD5FA"/>
                </a:solidFill>
                <a:latin typeface="Instrument Sans Medium" pitchFamily="34" charset="0"/>
                <a:ea typeface="Instrument Sans Medium" pitchFamily="34" charset="-122"/>
                <a:cs typeface="Instrument Sans Medium" pitchFamily="34" charset="-120"/>
              </a:rPr>
              <a:t>What is an ERP System?</a:t>
            </a:r>
            <a:endParaRPr lang="en-US" sz="4100" dirty="0"/>
          </a:p>
        </p:txBody>
      </p:sp>
      <p:sp>
        <p:nvSpPr>
          <p:cNvPr id="4" name="Shape 1"/>
          <p:cNvSpPr/>
          <p:nvPr/>
        </p:nvSpPr>
        <p:spPr>
          <a:xfrm>
            <a:off x="6222206" y="1893570"/>
            <a:ext cx="3731062" cy="2602230"/>
          </a:xfrm>
          <a:prstGeom prst="roundRect">
            <a:avLst>
              <a:gd name="adj" fmla="val 4217"/>
            </a:avLst>
          </a:prstGeom>
          <a:solidFill>
            <a:srgbClr val="242429"/>
          </a:solidFill>
          <a:ln w="22860">
            <a:solidFill>
              <a:srgbClr val="5C5C61"/>
            </a:solidFill>
            <a:prstDash val="solid"/>
          </a:ln>
        </p:spPr>
      </p:sp>
      <p:sp>
        <p:nvSpPr>
          <p:cNvPr id="5" name="Shape 2"/>
          <p:cNvSpPr/>
          <p:nvPr/>
        </p:nvSpPr>
        <p:spPr>
          <a:xfrm>
            <a:off x="6199346" y="1893570"/>
            <a:ext cx="91440" cy="2602230"/>
          </a:xfrm>
          <a:prstGeom prst="roundRect">
            <a:avLst>
              <a:gd name="adj" fmla="val 34489"/>
            </a:avLst>
          </a:prstGeom>
          <a:solidFill>
            <a:srgbClr val="FDC4C4"/>
          </a:solidFill>
          <a:ln/>
        </p:spPr>
      </p:sp>
      <p:sp>
        <p:nvSpPr>
          <p:cNvPr id="6" name="Text 3"/>
          <p:cNvSpPr/>
          <p:nvPr/>
        </p:nvSpPr>
        <p:spPr>
          <a:xfrm>
            <a:off x="6523792" y="2126575"/>
            <a:ext cx="2628067" cy="328374"/>
          </a:xfrm>
          <a:prstGeom prst="rect">
            <a:avLst/>
          </a:prstGeom>
          <a:noFill/>
          <a:ln/>
        </p:spPr>
        <p:txBody>
          <a:bodyPr wrap="none" lIns="0" tIns="0" rIns="0" bIns="0" rtlCol="0" anchor="t"/>
          <a:lstStyle/>
          <a:p>
            <a:pPr algn="l" indent="0" marL="0">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Unified Platform</a:t>
            </a:r>
            <a:endParaRPr lang="en-US" sz="2050" dirty="0"/>
          </a:p>
        </p:txBody>
      </p:sp>
      <p:sp>
        <p:nvSpPr>
          <p:cNvPr id="7" name="Text 4"/>
          <p:cNvSpPr/>
          <p:nvPr/>
        </p:nvSpPr>
        <p:spPr>
          <a:xfrm>
            <a:off x="6523792" y="2581037"/>
            <a:ext cx="3196471" cy="1681758"/>
          </a:xfrm>
          <a:prstGeom prst="rect">
            <a:avLst/>
          </a:prstGeom>
          <a:noFill/>
          <a:ln/>
        </p:spPr>
        <p:txBody>
          <a:bodyPr wrap="square" lIns="0" tIns="0" rIns="0" bIns="0" rtlCol="0" anchor="t"/>
          <a:lstStyle/>
          <a:p>
            <a:pPr algn="l" indent="0" marL="0">
              <a:lnSpc>
                <a:spcPts val="2600"/>
              </a:lnSpc>
              <a:buNone/>
            </a:pPr>
            <a:r>
              <a:rPr lang="en-US" sz="1650" dirty="0">
                <a:solidFill>
                  <a:srgbClr val="C7CDD6"/>
                </a:solidFill>
                <a:latin typeface="Inter" pitchFamily="34" charset="0"/>
                <a:ea typeface="Inter" pitchFamily="34" charset="-122"/>
                <a:cs typeface="Inter" pitchFamily="34" charset="-120"/>
              </a:rPr>
              <a:t>An ERP system is a </a:t>
            </a:r>
            <a:pPr algn="l" indent="0" marL="0">
              <a:lnSpc>
                <a:spcPts val="2600"/>
              </a:lnSpc>
              <a:buNone/>
            </a:pPr>
            <a:r>
              <a:rPr lang="en-US" sz="1650" dirty="0">
                <a:solidFill>
                  <a:srgbClr val="FDC4C4"/>
                </a:solidFill>
                <a:latin typeface="Inter" pitchFamily="34" charset="0"/>
                <a:ea typeface="Inter" pitchFamily="34" charset="-122"/>
                <a:cs typeface="Inter" pitchFamily="34" charset="-120"/>
              </a:rPr>
              <a:t>centralized software solution</a:t>
            </a:r>
            <a:pPr algn="l" indent="0" marL="0">
              <a:lnSpc>
                <a:spcPts val="2600"/>
              </a:lnSpc>
              <a:buNone/>
            </a:pPr>
            <a:r>
              <a:rPr lang="en-US" sz="1650" dirty="0">
                <a:solidFill>
                  <a:srgbClr val="C7CDD6"/>
                </a:solidFill>
                <a:latin typeface="Inter" pitchFamily="34" charset="0"/>
                <a:ea typeface="Inter" pitchFamily="34" charset="-122"/>
                <a:cs typeface="Inter" pitchFamily="34" charset="-120"/>
              </a:rPr>
              <a:t> that integrates core business functions, breaking down data silos across departments.</a:t>
            </a:r>
            <a:endParaRPr lang="en-US" sz="1650" dirty="0"/>
          </a:p>
        </p:txBody>
      </p:sp>
      <p:sp>
        <p:nvSpPr>
          <p:cNvPr id="8" name="Shape 5"/>
          <p:cNvSpPr/>
          <p:nvPr/>
        </p:nvSpPr>
        <p:spPr>
          <a:xfrm>
            <a:off x="10163413" y="1893570"/>
            <a:ext cx="3731181" cy="2602230"/>
          </a:xfrm>
          <a:prstGeom prst="roundRect">
            <a:avLst>
              <a:gd name="adj" fmla="val 4217"/>
            </a:avLst>
          </a:prstGeom>
          <a:solidFill>
            <a:srgbClr val="242429"/>
          </a:solidFill>
          <a:ln w="22860">
            <a:solidFill>
              <a:srgbClr val="5C5C61"/>
            </a:solidFill>
            <a:prstDash val="solid"/>
          </a:ln>
        </p:spPr>
      </p:sp>
      <p:sp>
        <p:nvSpPr>
          <p:cNvPr id="9" name="Shape 6"/>
          <p:cNvSpPr/>
          <p:nvPr/>
        </p:nvSpPr>
        <p:spPr>
          <a:xfrm>
            <a:off x="10140553" y="1893570"/>
            <a:ext cx="91440" cy="2602230"/>
          </a:xfrm>
          <a:prstGeom prst="roundRect">
            <a:avLst>
              <a:gd name="adj" fmla="val 34489"/>
            </a:avLst>
          </a:prstGeom>
          <a:solidFill>
            <a:srgbClr val="FDC4C4"/>
          </a:solidFill>
          <a:ln/>
        </p:spPr>
      </p:sp>
      <p:sp>
        <p:nvSpPr>
          <p:cNvPr id="10" name="Text 7"/>
          <p:cNvSpPr/>
          <p:nvPr/>
        </p:nvSpPr>
        <p:spPr>
          <a:xfrm>
            <a:off x="10464998" y="2126575"/>
            <a:ext cx="2911793" cy="328374"/>
          </a:xfrm>
          <a:prstGeom prst="rect">
            <a:avLst/>
          </a:prstGeom>
          <a:noFill/>
          <a:ln/>
        </p:spPr>
        <p:txBody>
          <a:bodyPr wrap="none" lIns="0" tIns="0" rIns="0" bIns="0" rtlCol="0" anchor="t"/>
          <a:lstStyle/>
          <a:p>
            <a:pPr algn="l" indent="0" marL="0">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Streamlined Operations</a:t>
            </a:r>
            <a:endParaRPr lang="en-US" sz="2050" dirty="0"/>
          </a:p>
        </p:txBody>
      </p:sp>
      <p:sp>
        <p:nvSpPr>
          <p:cNvPr id="11" name="Text 8"/>
          <p:cNvSpPr/>
          <p:nvPr/>
        </p:nvSpPr>
        <p:spPr>
          <a:xfrm>
            <a:off x="10464998" y="2581037"/>
            <a:ext cx="3196590" cy="1681758"/>
          </a:xfrm>
          <a:prstGeom prst="rect">
            <a:avLst/>
          </a:prstGeom>
          <a:noFill/>
          <a:ln/>
        </p:spPr>
        <p:txBody>
          <a:bodyPr wrap="square" lIns="0" tIns="0" rIns="0" bIns="0" rtlCol="0" anchor="t"/>
          <a:lstStyle/>
          <a:p>
            <a:pPr algn="l" indent="0" marL="0">
              <a:lnSpc>
                <a:spcPts val="2600"/>
              </a:lnSpc>
              <a:buNone/>
            </a:pPr>
            <a:r>
              <a:rPr lang="en-US" sz="1650" dirty="0">
                <a:solidFill>
                  <a:srgbClr val="C7CDD6"/>
                </a:solidFill>
                <a:latin typeface="Inter" pitchFamily="34" charset="0"/>
                <a:ea typeface="Inter" pitchFamily="34" charset="-122"/>
                <a:cs typeface="Inter" pitchFamily="34" charset="-120"/>
              </a:rPr>
              <a:t>It streamlines complex workflows, automates tasks, improves data accuracy, and significantly boosts overall operational efficiency.</a:t>
            </a:r>
            <a:endParaRPr lang="en-US" sz="1650" dirty="0"/>
          </a:p>
        </p:txBody>
      </p:sp>
      <p:sp>
        <p:nvSpPr>
          <p:cNvPr id="12" name="Shape 9"/>
          <p:cNvSpPr/>
          <p:nvPr/>
        </p:nvSpPr>
        <p:spPr>
          <a:xfrm>
            <a:off x="6222206" y="4705945"/>
            <a:ext cx="3731062" cy="2602230"/>
          </a:xfrm>
          <a:prstGeom prst="roundRect">
            <a:avLst>
              <a:gd name="adj" fmla="val 4217"/>
            </a:avLst>
          </a:prstGeom>
          <a:solidFill>
            <a:srgbClr val="242429"/>
          </a:solidFill>
          <a:ln w="22860">
            <a:solidFill>
              <a:srgbClr val="5C5C61"/>
            </a:solidFill>
            <a:prstDash val="solid"/>
          </a:ln>
        </p:spPr>
      </p:sp>
      <p:sp>
        <p:nvSpPr>
          <p:cNvPr id="13" name="Shape 10"/>
          <p:cNvSpPr/>
          <p:nvPr/>
        </p:nvSpPr>
        <p:spPr>
          <a:xfrm>
            <a:off x="6199346" y="4705945"/>
            <a:ext cx="91440" cy="2602230"/>
          </a:xfrm>
          <a:prstGeom prst="roundRect">
            <a:avLst>
              <a:gd name="adj" fmla="val 34489"/>
            </a:avLst>
          </a:prstGeom>
          <a:solidFill>
            <a:srgbClr val="FDC4C4"/>
          </a:solidFill>
          <a:ln/>
        </p:spPr>
      </p:sp>
      <p:sp>
        <p:nvSpPr>
          <p:cNvPr id="14" name="Text 11"/>
          <p:cNvSpPr/>
          <p:nvPr/>
        </p:nvSpPr>
        <p:spPr>
          <a:xfrm>
            <a:off x="6523792" y="4938951"/>
            <a:ext cx="2628067" cy="328374"/>
          </a:xfrm>
          <a:prstGeom prst="rect">
            <a:avLst/>
          </a:prstGeom>
          <a:noFill/>
          <a:ln/>
        </p:spPr>
        <p:txBody>
          <a:bodyPr wrap="none" lIns="0" tIns="0" rIns="0" bIns="0" rtlCol="0" anchor="t"/>
          <a:lstStyle/>
          <a:p>
            <a:pPr algn="l" indent="0" marL="0">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Specialized Modules</a:t>
            </a:r>
            <a:endParaRPr lang="en-US" sz="2050" dirty="0"/>
          </a:p>
        </p:txBody>
      </p:sp>
      <p:sp>
        <p:nvSpPr>
          <p:cNvPr id="15" name="Text 12"/>
          <p:cNvSpPr/>
          <p:nvPr/>
        </p:nvSpPr>
        <p:spPr>
          <a:xfrm>
            <a:off x="6523792" y="5393412"/>
            <a:ext cx="3196471" cy="1681758"/>
          </a:xfrm>
          <a:prstGeom prst="rect">
            <a:avLst/>
          </a:prstGeom>
          <a:noFill/>
          <a:ln/>
        </p:spPr>
        <p:txBody>
          <a:bodyPr wrap="square" lIns="0" tIns="0" rIns="0" bIns="0" rtlCol="0" anchor="t"/>
          <a:lstStyle/>
          <a:p>
            <a:pPr algn="l" indent="0" marL="0">
              <a:lnSpc>
                <a:spcPts val="2600"/>
              </a:lnSpc>
              <a:buNone/>
            </a:pPr>
            <a:r>
              <a:rPr lang="en-US" sz="1650" dirty="0">
                <a:solidFill>
                  <a:srgbClr val="C7CDD6"/>
                </a:solidFill>
                <a:latin typeface="Inter" pitchFamily="34" charset="0"/>
                <a:ea typeface="Inter" pitchFamily="34" charset="-122"/>
                <a:cs typeface="Inter" pitchFamily="34" charset="-120"/>
              </a:rPr>
              <a:t>Comprised of various specialized modules, our ERP is tailored to meet specific business needs, from finance to supply chain management.</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49232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System Architecture</a:t>
            </a:r>
            <a:endParaRPr lang="en-US" sz="4450" dirty="0"/>
          </a:p>
        </p:txBody>
      </p:sp>
      <p:sp>
        <p:nvSpPr>
          <p:cNvPr id="3" name="Text 1"/>
          <p:cNvSpPr/>
          <p:nvPr/>
        </p:nvSpPr>
        <p:spPr>
          <a:xfrm>
            <a:off x="793790" y="2654737"/>
            <a:ext cx="13042821"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4" name="Text 2"/>
          <p:cNvSpPr/>
          <p:nvPr/>
        </p:nvSpPr>
        <p:spPr>
          <a:xfrm>
            <a:off x="793790" y="3499604"/>
            <a:ext cx="5003483" cy="425291"/>
          </a:xfrm>
          <a:prstGeom prst="rect">
            <a:avLst/>
          </a:prstGeom>
          <a:noFill/>
          <a:ln/>
        </p:spPr>
        <p:txBody>
          <a:bodyPr wrap="none" lIns="0" tIns="0" rIns="0" bIns="0" rtlCol="0" anchor="t"/>
          <a:lstStyle/>
          <a:p>
            <a:pPr algn="l" indent="0" marL="0">
              <a:lnSpc>
                <a:spcPts val="3300"/>
              </a:lnSpc>
              <a:buNone/>
            </a:pPr>
            <a:r>
              <a:rPr lang="en-US" sz="2650" b="1" dirty="0">
                <a:solidFill>
                  <a:srgbClr val="EFD5FA"/>
                </a:solidFill>
                <a:latin typeface="Instrument Sans Medium" pitchFamily="34" charset="0"/>
                <a:ea typeface="Instrument Sans Medium" pitchFamily="34" charset="-122"/>
                <a:cs typeface="Instrument Sans Medium" pitchFamily="34" charset="-120"/>
              </a:rPr>
              <a:t>API Project (Backend Services)</a:t>
            </a:r>
            <a:endParaRPr lang="en-US" sz="2650" dirty="0"/>
          </a:p>
        </p:txBody>
      </p:sp>
      <p:sp>
        <p:nvSpPr>
          <p:cNvPr id="5" name="Text 3"/>
          <p:cNvSpPr/>
          <p:nvPr/>
        </p:nvSpPr>
        <p:spPr>
          <a:xfrm>
            <a:off x="793790" y="4151709"/>
            <a:ext cx="6244709" cy="362903"/>
          </a:xfrm>
          <a:prstGeom prst="rect">
            <a:avLst/>
          </a:prstGeom>
          <a:noFill/>
          <a:ln/>
        </p:spPr>
        <p:txBody>
          <a:bodyPr wrap="non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Organized into three independent layers:</a:t>
            </a:r>
            <a:endParaRPr lang="en-US" sz="1750" dirty="0"/>
          </a:p>
        </p:txBody>
      </p:sp>
      <p:sp>
        <p:nvSpPr>
          <p:cNvPr id="6" name="Text 4"/>
          <p:cNvSpPr/>
          <p:nvPr/>
        </p:nvSpPr>
        <p:spPr>
          <a:xfrm>
            <a:off x="793790" y="4718685"/>
            <a:ext cx="6244709" cy="1814513"/>
          </a:xfrm>
          <a:prstGeom prst="rect">
            <a:avLst/>
          </a:prstGeom>
          <a:noFill/>
          <a:ln/>
        </p:spPr>
        <p:txBody>
          <a:bodyPr wrap="square" lIns="0" tIns="0" rIns="0" bIns="0" rtlCol="0" anchor="t"/>
          <a:lstStyle/>
          <a:p>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1) API Layer: </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Handles HTTP requests &amp; responses</a:t>
            </a:r>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2) Application Layer:</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Contains business logic and Coordinates operations between API &amp; Data Access</a:t>
            </a:r>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3) Data Access Layer:</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Entity Framework Core &amp; migrations</a:t>
            </a:r>
            <a:endParaRPr lang="en-US" sz="1750" dirty="0"/>
          </a:p>
        </p:txBody>
      </p:sp>
      <p:sp>
        <p:nvSpPr>
          <p:cNvPr id="7" name="Text 5"/>
          <p:cNvSpPr/>
          <p:nvPr/>
        </p:nvSpPr>
        <p:spPr>
          <a:xfrm>
            <a:off x="7599521" y="3499604"/>
            <a:ext cx="4940260" cy="425291"/>
          </a:xfrm>
          <a:prstGeom prst="rect">
            <a:avLst/>
          </a:prstGeom>
          <a:noFill/>
          <a:ln/>
        </p:spPr>
        <p:txBody>
          <a:bodyPr wrap="none" lIns="0" tIns="0" rIns="0" bIns="0" rtlCol="0" anchor="t"/>
          <a:lstStyle/>
          <a:p>
            <a:pPr algn="l" indent="0" marL="0">
              <a:lnSpc>
                <a:spcPts val="3300"/>
              </a:lnSpc>
              <a:buNone/>
            </a:pPr>
            <a:r>
              <a:rPr lang="en-US" sz="2650" b="1" dirty="0">
                <a:solidFill>
                  <a:srgbClr val="EFD5FA"/>
                </a:solidFill>
                <a:latin typeface="Instrument Sans Medium" pitchFamily="34" charset="0"/>
                <a:ea typeface="Instrument Sans Medium" pitchFamily="34" charset="-122"/>
                <a:cs typeface="Instrument Sans Medium" pitchFamily="34" charset="-120"/>
              </a:rPr>
              <a:t>MVC Project (Frontend Client)</a:t>
            </a:r>
            <a:endParaRPr lang="en-US" sz="2650" dirty="0"/>
          </a:p>
        </p:txBody>
      </p:sp>
      <p:sp>
        <p:nvSpPr>
          <p:cNvPr id="8" name="Text 6"/>
          <p:cNvSpPr/>
          <p:nvPr/>
        </p:nvSpPr>
        <p:spPr>
          <a:xfrm>
            <a:off x="7599521" y="4151709"/>
            <a:ext cx="6244709" cy="1088708"/>
          </a:xfrm>
          <a:prstGeom prst="rect">
            <a:avLst/>
          </a:prstGeom>
          <a:noFill/>
          <a:ln/>
        </p:spPr>
        <p:txBody>
          <a:bodyPr wrap="square" lIns="0" tIns="0" rIns="0" bIns="0" rtlCol="0" anchor="t"/>
          <a:lstStyle/>
          <a:p>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1) UI/Presentation Layer:</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Views (Razor pages) </a:t>
            </a:r>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2) Controllers:</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Uses HttpClient to talk to API project</a:t>
            </a:r>
            <a:pPr algn="l" indent="0" marL="0">
              <a:lnSpc>
                <a:spcPts val="2850"/>
              </a:lnSpc>
              <a:buNone/>
            </a:pPr>
            <a:r>
              <a:rPr lang="en-US" sz="1750" b="1" dirty="0">
                <a:solidFill>
                  <a:srgbClr val="C7CDD6"/>
                </a:solidFill>
                <a:latin typeface="Inter" pitchFamily="34" charset="0"/>
                <a:ea typeface="Inter" pitchFamily="34" charset="-122"/>
                <a:cs typeface="Inter" pitchFamily="34" charset="-120"/>
              </a:rPr>
              <a:t>3) View Models:</a:t>
            </a:r>
            <a:pPr algn="l" indent="0" marL="0">
              <a:lnSpc>
                <a:spcPts val="2850"/>
              </a:lnSpc>
              <a:buNone/>
            </a:pPr>
            <a:r>
              <a:rPr lang="en-US" sz="1750" dirty="0">
                <a:solidFill>
                  <a:srgbClr val="C7CDD6"/>
                </a:solidFill>
                <a:latin typeface="Inter" pitchFamily="34" charset="0"/>
                <a:ea typeface="Inter" pitchFamily="34" charset="-122"/>
                <a:cs typeface="Inter" pitchFamily="34" charset="-120"/>
              </a:rPr>
              <a:t> Maps API responses → UI format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80323" y="687467"/>
            <a:ext cx="12818388" cy="607457"/>
          </a:xfrm>
          <a:prstGeom prst="rect">
            <a:avLst/>
          </a:prstGeom>
          <a:noFill/>
          <a:ln/>
        </p:spPr>
        <p:txBody>
          <a:bodyPr wrap="none" lIns="0" tIns="0" rIns="0" bIns="0" rtlCol="0" anchor="t"/>
          <a:lstStyle/>
          <a:p>
            <a:pPr algn="l" indent="0" marL="0">
              <a:lnSpc>
                <a:spcPts val="4750"/>
              </a:lnSpc>
              <a:buNone/>
            </a:pPr>
            <a:r>
              <a:rPr lang="en-US" sz="3800" dirty="0">
                <a:solidFill>
                  <a:srgbClr val="EFD5FA"/>
                </a:solidFill>
                <a:latin typeface="Instrument Sans Medium" pitchFamily="34" charset="0"/>
                <a:ea typeface="Instrument Sans Medium" pitchFamily="34" charset="-122"/>
                <a:cs typeface="Instrument Sans Medium" pitchFamily="34" charset="-120"/>
              </a:rPr>
              <a:t>Heba’s Modules: User, Supplier &amp; Customer Management</a:t>
            </a:r>
            <a:endParaRPr lang="en-US" sz="3800" dirty="0"/>
          </a:p>
        </p:txBody>
      </p:sp>
      <p:sp>
        <p:nvSpPr>
          <p:cNvPr id="3" name="Text 1"/>
          <p:cNvSpPr/>
          <p:nvPr/>
        </p:nvSpPr>
        <p:spPr>
          <a:xfrm>
            <a:off x="680323" y="1780699"/>
            <a:ext cx="2429708" cy="303728"/>
          </a:xfrm>
          <a:prstGeom prst="rect">
            <a:avLst/>
          </a:prstGeom>
          <a:noFill/>
          <a:ln/>
        </p:spPr>
        <p:txBody>
          <a:bodyPr wrap="none" lIns="0" tIns="0" rIns="0" bIns="0" rtlCol="0" anchor="t"/>
          <a:lstStyle/>
          <a:p>
            <a:pPr algn="l" indent="0" marL="0">
              <a:lnSpc>
                <a:spcPts val="2350"/>
              </a:lnSpc>
              <a:buNone/>
            </a:pPr>
            <a:r>
              <a:rPr lang="en-US" sz="1900" dirty="0">
                <a:solidFill>
                  <a:srgbClr val="EFD5FA"/>
                </a:solidFill>
                <a:latin typeface="Instrument Sans Medium" pitchFamily="34" charset="0"/>
                <a:ea typeface="Instrument Sans Medium" pitchFamily="34" charset="-122"/>
                <a:cs typeface="Instrument Sans Medium" pitchFamily="34" charset="-120"/>
              </a:rPr>
              <a:t>User Management</a:t>
            </a:r>
            <a:endParaRPr lang="en-US" sz="1900" dirty="0"/>
          </a:p>
        </p:txBody>
      </p:sp>
      <p:sp>
        <p:nvSpPr>
          <p:cNvPr id="4" name="Text 2"/>
          <p:cNvSpPr/>
          <p:nvPr/>
        </p:nvSpPr>
        <p:spPr>
          <a:xfrm>
            <a:off x="680323" y="2278737"/>
            <a:ext cx="6397823" cy="932974"/>
          </a:xfrm>
          <a:prstGeom prst="rect">
            <a:avLst/>
          </a:prstGeom>
          <a:noFill/>
          <a:ln/>
        </p:spPr>
        <p:txBody>
          <a:bodyPr wrap="square" lIns="0" tIns="0" rIns="0" bIns="0" rtlCol="0" anchor="t"/>
          <a:lstStyle/>
          <a:p>
            <a:pPr algn="l" indent="0" marL="0">
              <a:lnSpc>
                <a:spcPts val="2400"/>
              </a:lnSpc>
              <a:buNone/>
            </a:pPr>
            <a:r>
              <a:rPr lang="en-US" sz="1500" dirty="0">
                <a:solidFill>
                  <a:srgbClr val="C7CDD6"/>
                </a:solidFill>
                <a:latin typeface="Inter" pitchFamily="34" charset="0"/>
                <a:ea typeface="Inter" pitchFamily="34" charset="-122"/>
                <a:cs typeface="Inter" pitchFamily="34" charset="-120"/>
              </a:rPr>
              <a:t>Ensuring system integrity by controlling user access, defining roles, and maintaining robust security protocols for all ERP users. This module is vital for data protection and operational compliance.</a:t>
            </a:r>
            <a:endParaRPr lang="en-US" sz="1500" dirty="0"/>
          </a:p>
        </p:txBody>
      </p:sp>
      <p:sp>
        <p:nvSpPr>
          <p:cNvPr id="5" name="Text 3"/>
          <p:cNvSpPr/>
          <p:nvPr/>
        </p:nvSpPr>
        <p:spPr>
          <a:xfrm>
            <a:off x="680323" y="3406021"/>
            <a:ext cx="2625209" cy="303728"/>
          </a:xfrm>
          <a:prstGeom prst="rect">
            <a:avLst/>
          </a:prstGeom>
          <a:noFill/>
          <a:ln/>
        </p:spPr>
        <p:txBody>
          <a:bodyPr wrap="none" lIns="0" tIns="0" rIns="0" bIns="0" rtlCol="0" anchor="t"/>
          <a:lstStyle/>
          <a:p>
            <a:pPr algn="l" indent="0" marL="0">
              <a:lnSpc>
                <a:spcPts val="2350"/>
              </a:lnSpc>
              <a:buNone/>
            </a:pPr>
            <a:r>
              <a:rPr lang="en-US" sz="1900" dirty="0">
                <a:solidFill>
                  <a:srgbClr val="EFD5FA"/>
                </a:solidFill>
                <a:latin typeface="Instrument Sans Medium" pitchFamily="34" charset="0"/>
                <a:ea typeface="Instrument Sans Medium" pitchFamily="34" charset="-122"/>
                <a:cs typeface="Instrument Sans Medium" pitchFamily="34" charset="-120"/>
              </a:rPr>
              <a:t>Suppliers Management</a:t>
            </a:r>
            <a:endParaRPr lang="en-US" sz="1900" dirty="0"/>
          </a:p>
        </p:txBody>
      </p:sp>
      <p:sp>
        <p:nvSpPr>
          <p:cNvPr id="6" name="Text 4"/>
          <p:cNvSpPr/>
          <p:nvPr/>
        </p:nvSpPr>
        <p:spPr>
          <a:xfrm>
            <a:off x="680323" y="3904059"/>
            <a:ext cx="6397823" cy="932974"/>
          </a:xfrm>
          <a:prstGeom prst="rect">
            <a:avLst/>
          </a:prstGeom>
          <a:noFill/>
          <a:ln/>
        </p:spPr>
        <p:txBody>
          <a:bodyPr wrap="square" lIns="0" tIns="0" rIns="0" bIns="0" rtlCol="0" anchor="t"/>
          <a:lstStyle/>
          <a:p>
            <a:pPr algn="l" indent="0" marL="0">
              <a:lnSpc>
                <a:spcPts val="2400"/>
              </a:lnSpc>
              <a:buNone/>
            </a:pPr>
            <a:r>
              <a:rPr lang="en-US" sz="1500" dirty="0">
                <a:solidFill>
                  <a:srgbClr val="C7CDD6"/>
                </a:solidFill>
                <a:latin typeface="Inter" pitchFamily="34" charset="0"/>
                <a:ea typeface="Inter" pitchFamily="34" charset="-122"/>
                <a:cs typeface="Inter" pitchFamily="34" charset="-120"/>
              </a:rPr>
              <a:t>This module tracks comprehensive supplier data, manages contracts, and monitors performance to foster strong, reliable supply chain relationships.</a:t>
            </a:r>
            <a:endParaRPr lang="en-US" sz="1500" dirty="0"/>
          </a:p>
        </p:txBody>
      </p:sp>
      <p:sp>
        <p:nvSpPr>
          <p:cNvPr id="7" name="Text 5"/>
          <p:cNvSpPr/>
          <p:nvPr/>
        </p:nvSpPr>
        <p:spPr>
          <a:xfrm>
            <a:off x="680323" y="5031343"/>
            <a:ext cx="2810947" cy="303728"/>
          </a:xfrm>
          <a:prstGeom prst="rect">
            <a:avLst/>
          </a:prstGeom>
          <a:noFill/>
          <a:ln/>
        </p:spPr>
        <p:txBody>
          <a:bodyPr wrap="none" lIns="0" tIns="0" rIns="0" bIns="0" rtlCol="0" anchor="t"/>
          <a:lstStyle/>
          <a:p>
            <a:pPr algn="l" indent="0" marL="0">
              <a:lnSpc>
                <a:spcPts val="2350"/>
              </a:lnSpc>
              <a:buNone/>
            </a:pPr>
            <a:r>
              <a:rPr lang="en-US" sz="1900" dirty="0">
                <a:solidFill>
                  <a:srgbClr val="EFD5FA"/>
                </a:solidFill>
                <a:latin typeface="Instrument Sans Medium" pitchFamily="34" charset="0"/>
                <a:ea typeface="Instrument Sans Medium" pitchFamily="34" charset="-122"/>
                <a:cs typeface="Instrument Sans Medium" pitchFamily="34" charset="-120"/>
              </a:rPr>
              <a:t>Customers Management</a:t>
            </a:r>
            <a:endParaRPr lang="en-US" sz="1900" dirty="0"/>
          </a:p>
        </p:txBody>
      </p:sp>
      <p:sp>
        <p:nvSpPr>
          <p:cNvPr id="8" name="Text 6"/>
          <p:cNvSpPr/>
          <p:nvPr/>
        </p:nvSpPr>
        <p:spPr>
          <a:xfrm>
            <a:off x="680323" y="5529382"/>
            <a:ext cx="6397823" cy="621983"/>
          </a:xfrm>
          <a:prstGeom prst="rect">
            <a:avLst/>
          </a:prstGeom>
          <a:noFill/>
          <a:ln/>
        </p:spPr>
        <p:txBody>
          <a:bodyPr wrap="square" lIns="0" tIns="0" rIns="0" bIns="0" rtlCol="0" anchor="t"/>
          <a:lstStyle/>
          <a:p>
            <a:pPr algn="l" indent="0" marL="0">
              <a:lnSpc>
                <a:spcPts val="2400"/>
              </a:lnSpc>
              <a:buNone/>
            </a:pPr>
            <a:r>
              <a:rPr lang="en-US" sz="1500" dirty="0">
                <a:solidFill>
                  <a:srgbClr val="C7CDD6"/>
                </a:solidFill>
                <a:latin typeface="Inter" pitchFamily="34" charset="0"/>
                <a:ea typeface="Inter" pitchFamily="34" charset="-122"/>
                <a:cs typeface="Inter" pitchFamily="34" charset="-120"/>
              </a:rPr>
              <a:t>Oversees customer profiles, tracks orders, and manages all interactions, enhancing customer satisfaction and driving retention.</a:t>
            </a:r>
            <a:endParaRPr lang="en-US" sz="1500" dirty="0"/>
          </a:p>
        </p:txBody>
      </p:sp>
      <p:pic>
        <p:nvPicPr>
          <p:cNvPr id="9" name="Image 0" descr="preencoded.png">    </p:cNvPr>
          <p:cNvPicPr>
            <a:picLocks noChangeAspect="1"/>
          </p:cNvPicPr>
          <p:nvPr/>
        </p:nvPicPr>
        <p:blipFill>
          <a:blip r:embed="rId1"/>
          <a:stretch>
            <a:fillRect/>
          </a:stretch>
        </p:blipFill>
        <p:spPr>
          <a:xfrm>
            <a:off x="9483804" y="1804988"/>
            <a:ext cx="4473893" cy="4473893"/>
          </a:xfrm>
          <a:prstGeom prst="rect">
            <a:avLst/>
          </a:prstGeom>
        </p:spPr>
      </p:pic>
      <p:sp>
        <p:nvSpPr>
          <p:cNvPr id="10" name="Shape 7"/>
          <p:cNvSpPr/>
          <p:nvPr/>
        </p:nvSpPr>
        <p:spPr>
          <a:xfrm>
            <a:off x="680323" y="6716078"/>
            <a:ext cx="13269754" cy="825937"/>
          </a:xfrm>
          <a:prstGeom prst="roundRect">
            <a:avLst>
              <a:gd name="adj" fmla="val 3530"/>
            </a:avLst>
          </a:prstGeom>
          <a:solidFill>
            <a:srgbClr val="4A0303"/>
          </a:solidFill>
          <a:ln/>
        </p:spPr>
      </p:sp>
      <p:pic>
        <p:nvPicPr>
          <p:cNvPr id="11" name="Image 1" descr="preencoded.png">    </p:cNvPr>
          <p:cNvPicPr>
            <a:picLocks noChangeAspect="1"/>
          </p:cNvPicPr>
          <p:nvPr/>
        </p:nvPicPr>
        <p:blipFill>
          <a:blip r:embed="rId2"/>
          <a:stretch>
            <a:fillRect/>
          </a:stretch>
        </p:blipFill>
        <p:spPr>
          <a:xfrm>
            <a:off x="874633" y="7009924"/>
            <a:ext cx="242888" cy="194310"/>
          </a:xfrm>
          <a:prstGeom prst="rect">
            <a:avLst/>
          </a:prstGeom>
        </p:spPr>
      </p:pic>
      <p:sp>
        <p:nvSpPr>
          <p:cNvPr id="12" name="Text 8"/>
          <p:cNvSpPr/>
          <p:nvPr/>
        </p:nvSpPr>
        <p:spPr>
          <a:xfrm>
            <a:off x="1311831" y="6958965"/>
            <a:ext cx="12443936" cy="310991"/>
          </a:xfrm>
          <a:prstGeom prst="rect">
            <a:avLst/>
          </a:prstGeom>
          <a:noFill/>
          <a:ln/>
        </p:spPr>
        <p:txBody>
          <a:bodyPr wrap="none" lIns="0" tIns="0" rIns="0" bIns="0" rtlCol="0" anchor="t"/>
          <a:lstStyle/>
          <a:p>
            <a:pPr algn="l" indent="0" marL="0">
              <a:lnSpc>
                <a:spcPts val="2400"/>
              </a:lnSpc>
              <a:buNone/>
            </a:pPr>
            <a:r>
              <a:rPr lang="en-US" sz="1500" dirty="0">
                <a:solidFill>
                  <a:srgbClr val="FFFFFF"/>
                </a:solidFill>
                <a:latin typeface="Inter" pitchFamily="34" charset="0"/>
                <a:ea typeface="Inter" pitchFamily="34" charset="-122"/>
                <a:cs typeface="Inter" pitchFamily="34" charset="-120"/>
              </a:rPr>
              <a:t>Heba's modules are the backbone of our external and internal relationship management.</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188720"/>
            <a:ext cx="11122938" cy="708779"/>
          </a:xfrm>
          <a:prstGeom prst="rect">
            <a:avLst/>
          </a:prstGeom>
          <a:noFill/>
          <a:ln/>
        </p:spPr>
        <p:txBody>
          <a:bodyPr wrap="non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Youssef’s Modules: Financial Management</a:t>
            </a:r>
            <a:endParaRPr lang="en-US" sz="4450" dirty="0"/>
          </a:p>
        </p:txBody>
      </p:sp>
      <p:pic>
        <p:nvPicPr>
          <p:cNvPr id="3" name="Image 0" descr="preencoded.png">    </p:cNvPr>
          <p:cNvPicPr>
            <a:picLocks noChangeAspect="1"/>
          </p:cNvPicPr>
          <p:nvPr/>
        </p:nvPicPr>
        <p:blipFill>
          <a:blip r:embed="rId1"/>
          <a:stretch>
            <a:fillRect/>
          </a:stretch>
        </p:blipFill>
        <p:spPr>
          <a:xfrm>
            <a:off x="793790" y="2492812"/>
            <a:ext cx="4292798" cy="4292798"/>
          </a:xfrm>
          <a:prstGeom prst="rect">
            <a:avLst/>
          </a:prstGeom>
        </p:spPr>
      </p:pic>
      <p:sp>
        <p:nvSpPr>
          <p:cNvPr id="4" name="Text 1"/>
          <p:cNvSpPr/>
          <p:nvPr/>
        </p:nvSpPr>
        <p:spPr>
          <a:xfrm>
            <a:off x="6239828" y="2464475"/>
            <a:ext cx="2835235" cy="354330"/>
          </a:xfrm>
          <a:prstGeom prst="rect">
            <a:avLst/>
          </a:prstGeom>
          <a:noFill/>
          <a:ln/>
        </p:spPr>
        <p:txBody>
          <a:bodyPr wrap="none" lIns="0" tIns="0" rIns="0" bIns="0" rtlCol="0" anchor="t"/>
          <a:lstStyle/>
          <a:p>
            <a:pPr algn="l" indent="0" marL="0">
              <a:lnSpc>
                <a:spcPts val="2750"/>
              </a:lnSpc>
              <a:buNone/>
            </a:pPr>
            <a:endParaRPr lang="en-US" sz="2200" dirty="0"/>
          </a:p>
        </p:txBody>
      </p:sp>
      <p:sp>
        <p:nvSpPr>
          <p:cNvPr id="5" name="Text 2"/>
          <p:cNvSpPr/>
          <p:nvPr/>
        </p:nvSpPr>
        <p:spPr>
          <a:xfrm>
            <a:off x="6239828" y="2909530"/>
            <a:ext cx="3005733" cy="354330"/>
          </a:xfrm>
          <a:prstGeom prst="rect">
            <a:avLst/>
          </a:prstGeom>
          <a:noFill/>
          <a:ln/>
        </p:spPr>
        <p:txBody>
          <a:bodyPr wrap="none" lIns="0" tIns="0" rIns="0" bIns="0" rtlCol="0" anchor="t"/>
          <a:lstStyle/>
          <a:p>
            <a:pPr algn="l" indent="0" marL="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Financial Management</a:t>
            </a:r>
            <a:endParaRPr lang="en-US" sz="2200" dirty="0"/>
          </a:p>
        </p:txBody>
      </p:sp>
      <p:sp>
        <p:nvSpPr>
          <p:cNvPr id="6" name="Text 3"/>
          <p:cNvSpPr/>
          <p:nvPr/>
        </p:nvSpPr>
        <p:spPr>
          <a:xfrm>
            <a:off x="6239828" y="3490674"/>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This critical role involves overseeing budgeting, forecasting, managing cash flow, and generating insightful financial reports, empowering strategic decision-making.</a:t>
            </a:r>
            <a:endParaRPr lang="en-US" sz="1750" dirty="0"/>
          </a:p>
        </p:txBody>
      </p:sp>
      <p:sp>
        <p:nvSpPr>
          <p:cNvPr id="7" name="Text 4"/>
          <p:cNvSpPr/>
          <p:nvPr/>
        </p:nvSpPr>
        <p:spPr>
          <a:xfrm>
            <a:off x="6239828" y="4783455"/>
            <a:ext cx="7604284"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8" name="Text 5"/>
          <p:cNvSpPr/>
          <p:nvPr/>
        </p:nvSpPr>
        <p:spPr>
          <a:xfrm>
            <a:off x="6239828" y="5350431"/>
            <a:ext cx="7604284"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4845" y="535305"/>
            <a:ext cx="7814310" cy="1780937"/>
          </a:xfrm>
          <a:prstGeom prst="rect">
            <a:avLst/>
          </a:prstGeom>
          <a:noFill/>
          <a:ln/>
        </p:spPr>
        <p:txBody>
          <a:bodyPr wrap="square" lIns="0" tIns="0" rIns="0" bIns="0" rtlCol="0" anchor="t"/>
          <a:lstStyle/>
          <a:p>
            <a:pPr algn="l" indent="0" marL="0">
              <a:lnSpc>
                <a:spcPts val="4650"/>
              </a:lnSpc>
              <a:buNone/>
            </a:pPr>
            <a:r>
              <a:rPr lang="en-US" sz="3700" dirty="0">
                <a:solidFill>
                  <a:srgbClr val="EFD5FA"/>
                </a:solidFill>
                <a:latin typeface="Instrument Sans Medium" pitchFamily="34" charset="0"/>
                <a:ea typeface="Instrument Sans Medium" pitchFamily="34" charset="-122"/>
                <a:cs typeface="Instrument Sans Medium" pitchFamily="34" charset="-120"/>
              </a:rPr>
              <a:t>Adam’s Modules: Product, Warehouse &amp; Inventory Adjustments</a:t>
            </a:r>
            <a:endParaRPr lang="en-US" sz="3700" dirty="0"/>
          </a:p>
        </p:txBody>
      </p:sp>
      <p:sp>
        <p:nvSpPr>
          <p:cNvPr id="4" name="Shape 1"/>
          <p:cNvSpPr/>
          <p:nvPr/>
        </p:nvSpPr>
        <p:spPr>
          <a:xfrm>
            <a:off x="664845" y="2601158"/>
            <a:ext cx="759857" cy="1398508"/>
          </a:xfrm>
          <a:prstGeom prst="roundRect">
            <a:avLst>
              <a:gd name="adj" fmla="val 360023"/>
            </a:avLst>
          </a:prstGeom>
          <a:solidFill>
            <a:srgbClr val="434348"/>
          </a:solidFill>
          <a:ln/>
        </p:spPr>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2256" y="3157895"/>
            <a:ext cx="284917" cy="284917"/>
          </a:xfrm>
          <a:prstGeom prst="rect">
            <a:avLst/>
          </a:prstGeom>
        </p:spPr>
      </p:pic>
      <p:sp>
        <p:nvSpPr>
          <p:cNvPr id="6" name="Text 2"/>
          <p:cNvSpPr/>
          <p:nvPr/>
        </p:nvSpPr>
        <p:spPr>
          <a:xfrm>
            <a:off x="1614607" y="2791063"/>
            <a:ext cx="2426137" cy="296823"/>
          </a:xfrm>
          <a:prstGeom prst="rect">
            <a:avLst/>
          </a:prstGeom>
          <a:noFill/>
          <a:ln/>
        </p:spPr>
        <p:txBody>
          <a:bodyPr wrap="none" lIns="0" tIns="0" rIns="0" bIns="0" rtlCol="0" anchor="t"/>
          <a:lstStyle/>
          <a:p>
            <a:pPr algn="l" indent="0" marL="0">
              <a:lnSpc>
                <a:spcPts val="230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Product Management</a:t>
            </a:r>
            <a:endParaRPr lang="en-US" sz="1850" dirty="0"/>
          </a:p>
        </p:txBody>
      </p:sp>
      <p:sp>
        <p:nvSpPr>
          <p:cNvPr id="7" name="Text 3"/>
          <p:cNvSpPr/>
          <p:nvPr/>
        </p:nvSpPr>
        <p:spPr>
          <a:xfrm>
            <a:off x="1614607" y="3201829"/>
            <a:ext cx="6864548" cy="607933"/>
          </a:xfrm>
          <a:prstGeom prst="rect">
            <a:avLst/>
          </a:prstGeom>
          <a:noFill/>
          <a:ln/>
        </p:spPr>
        <p:txBody>
          <a:bodyPr wrap="square" lIns="0" tIns="0" rIns="0" bIns="0" rtlCol="0" anchor="t"/>
          <a:lstStyle/>
          <a:p>
            <a:pPr algn="l" indent="0" marL="0">
              <a:lnSpc>
                <a:spcPts val="2350"/>
              </a:lnSpc>
              <a:buNone/>
            </a:pPr>
            <a:r>
              <a:rPr lang="en-US" sz="1450" dirty="0">
                <a:solidFill>
                  <a:srgbClr val="C7CDD6"/>
                </a:solidFill>
                <a:latin typeface="Inter" pitchFamily="34" charset="0"/>
                <a:ea typeface="Inter" pitchFamily="34" charset="-122"/>
                <a:cs typeface="Inter" pitchFamily="34" charset="-120"/>
              </a:rPr>
              <a:t>Meticulously catalogs products, their specifications, and manages their entire lifecycle from creation to discontinuation within the system.</a:t>
            </a:r>
            <a:endParaRPr lang="en-US" sz="1450" dirty="0"/>
          </a:p>
        </p:txBody>
      </p:sp>
      <p:sp>
        <p:nvSpPr>
          <p:cNvPr id="8" name="Shape 4"/>
          <p:cNvSpPr/>
          <p:nvPr/>
        </p:nvSpPr>
        <p:spPr>
          <a:xfrm>
            <a:off x="664845" y="4189571"/>
            <a:ext cx="759857" cy="1398508"/>
          </a:xfrm>
          <a:prstGeom prst="roundRect">
            <a:avLst>
              <a:gd name="adj" fmla="val 360023"/>
            </a:avLst>
          </a:prstGeom>
          <a:solidFill>
            <a:srgbClr val="434348"/>
          </a:solidFill>
          <a:ln/>
        </p:spPr>
      </p:sp>
      <p:pic>
        <p:nvPicPr>
          <p:cNvPr id="9"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2256" y="4746308"/>
            <a:ext cx="284917" cy="284917"/>
          </a:xfrm>
          <a:prstGeom prst="rect">
            <a:avLst/>
          </a:prstGeom>
        </p:spPr>
      </p:pic>
      <p:sp>
        <p:nvSpPr>
          <p:cNvPr id="10" name="Text 5"/>
          <p:cNvSpPr/>
          <p:nvPr/>
        </p:nvSpPr>
        <p:spPr>
          <a:xfrm>
            <a:off x="1614607" y="4379476"/>
            <a:ext cx="2803208" cy="296823"/>
          </a:xfrm>
          <a:prstGeom prst="rect">
            <a:avLst/>
          </a:prstGeom>
          <a:noFill/>
          <a:ln/>
        </p:spPr>
        <p:txBody>
          <a:bodyPr wrap="none" lIns="0" tIns="0" rIns="0" bIns="0" rtlCol="0" anchor="t"/>
          <a:lstStyle/>
          <a:p>
            <a:pPr algn="l" indent="0" marL="0">
              <a:lnSpc>
                <a:spcPts val="230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Warehouse Management</a:t>
            </a:r>
            <a:endParaRPr lang="en-US" sz="1850" dirty="0"/>
          </a:p>
        </p:txBody>
      </p:sp>
      <p:sp>
        <p:nvSpPr>
          <p:cNvPr id="11" name="Text 6"/>
          <p:cNvSpPr/>
          <p:nvPr/>
        </p:nvSpPr>
        <p:spPr>
          <a:xfrm>
            <a:off x="1614607" y="4790242"/>
            <a:ext cx="6864548" cy="607933"/>
          </a:xfrm>
          <a:prstGeom prst="rect">
            <a:avLst/>
          </a:prstGeom>
          <a:noFill/>
          <a:ln/>
        </p:spPr>
        <p:txBody>
          <a:bodyPr wrap="square" lIns="0" tIns="0" rIns="0" bIns="0" rtlCol="0" anchor="t"/>
          <a:lstStyle/>
          <a:p>
            <a:pPr algn="l" indent="0" marL="0">
              <a:lnSpc>
                <a:spcPts val="2350"/>
              </a:lnSpc>
              <a:buNone/>
            </a:pPr>
            <a:r>
              <a:rPr lang="en-US" sz="1450" dirty="0">
                <a:solidFill>
                  <a:srgbClr val="C7CDD6"/>
                </a:solidFill>
                <a:latin typeface="Inter" pitchFamily="34" charset="0"/>
                <a:ea typeface="Inter" pitchFamily="34" charset="-122"/>
                <a:cs typeface="Inter" pitchFamily="34" charset="-120"/>
              </a:rPr>
              <a:t>This module coordinates efficient storage solutions, optimizes picking processes, and streamlines shipping logistics for all products.</a:t>
            </a:r>
            <a:endParaRPr lang="en-US" sz="1450" dirty="0"/>
          </a:p>
        </p:txBody>
      </p:sp>
      <p:sp>
        <p:nvSpPr>
          <p:cNvPr id="12" name="Shape 7"/>
          <p:cNvSpPr/>
          <p:nvPr/>
        </p:nvSpPr>
        <p:spPr>
          <a:xfrm>
            <a:off x="664845" y="5777984"/>
            <a:ext cx="759857" cy="1398508"/>
          </a:xfrm>
          <a:prstGeom prst="roundRect">
            <a:avLst>
              <a:gd name="adj" fmla="val 360023"/>
            </a:avLst>
          </a:prstGeom>
          <a:solidFill>
            <a:srgbClr val="434348"/>
          </a:solidFill>
          <a:ln/>
        </p:spPr>
      </p:sp>
      <p:pic>
        <p:nvPicPr>
          <p:cNvPr id="13"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2256" y="6334720"/>
            <a:ext cx="284917" cy="284917"/>
          </a:xfrm>
          <a:prstGeom prst="rect">
            <a:avLst/>
          </a:prstGeom>
        </p:spPr>
      </p:pic>
      <p:sp>
        <p:nvSpPr>
          <p:cNvPr id="14" name="Text 8"/>
          <p:cNvSpPr/>
          <p:nvPr/>
        </p:nvSpPr>
        <p:spPr>
          <a:xfrm>
            <a:off x="1614607" y="5967889"/>
            <a:ext cx="2511862" cy="296823"/>
          </a:xfrm>
          <a:prstGeom prst="rect">
            <a:avLst/>
          </a:prstGeom>
          <a:noFill/>
          <a:ln/>
        </p:spPr>
        <p:txBody>
          <a:bodyPr wrap="none" lIns="0" tIns="0" rIns="0" bIns="0" rtlCol="0" anchor="t"/>
          <a:lstStyle/>
          <a:p>
            <a:pPr algn="l" indent="0" marL="0">
              <a:lnSpc>
                <a:spcPts val="2300"/>
              </a:lnSpc>
              <a:buNone/>
            </a:pPr>
            <a:r>
              <a:rPr lang="en-US" sz="1850" dirty="0">
                <a:solidFill>
                  <a:srgbClr val="C7CDD6"/>
                </a:solidFill>
                <a:latin typeface="Instrument Sans Medium" pitchFamily="34" charset="0"/>
                <a:ea typeface="Instrument Sans Medium" pitchFamily="34" charset="-122"/>
                <a:cs typeface="Instrument Sans Medium" pitchFamily="34" charset="-120"/>
              </a:rPr>
              <a:t>Inventory Adjustments</a:t>
            </a:r>
            <a:endParaRPr lang="en-US" sz="1850" dirty="0"/>
          </a:p>
        </p:txBody>
      </p:sp>
      <p:sp>
        <p:nvSpPr>
          <p:cNvPr id="15" name="Text 9"/>
          <p:cNvSpPr/>
          <p:nvPr/>
        </p:nvSpPr>
        <p:spPr>
          <a:xfrm>
            <a:off x="1614607" y="6378654"/>
            <a:ext cx="6864548" cy="607933"/>
          </a:xfrm>
          <a:prstGeom prst="rect">
            <a:avLst/>
          </a:prstGeom>
          <a:noFill/>
          <a:ln/>
        </p:spPr>
        <p:txBody>
          <a:bodyPr wrap="square" lIns="0" tIns="0" rIns="0" bIns="0" rtlCol="0" anchor="t"/>
          <a:lstStyle/>
          <a:p>
            <a:pPr algn="l" indent="0" marL="0">
              <a:lnSpc>
                <a:spcPts val="2350"/>
              </a:lnSpc>
              <a:buNone/>
            </a:pPr>
            <a:r>
              <a:rPr lang="en-US" sz="1450" dirty="0">
                <a:solidFill>
                  <a:srgbClr val="C7CDD6"/>
                </a:solidFill>
                <a:latin typeface="Inter" pitchFamily="34" charset="0"/>
                <a:ea typeface="Inter" pitchFamily="34" charset="-122"/>
                <a:cs typeface="Inter" pitchFamily="34" charset="-120"/>
              </a:rPr>
              <a:t>Tracking all stock changes, resolves discrepancies, and conducts regular audits to maintain precise inventory levels and prevent losses.</a:t>
            </a:r>
            <a:endParaRPr lang="en-US" sz="1450" dirty="0"/>
          </a:p>
        </p:txBody>
      </p:sp>
      <p:sp>
        <p:nvSpPr>
          <p:cNvPr id="16" name="Text 10"/>
          <p:cNvSpPr/>
          <p:nvPr/>
        </p:nvSpPr>
        <p:spPr>
          <a:xfrm>
            <a:off x="664845" y="7390209"/>
            <a:ext cx="7814310" cy="303967"/>
          </a:xfrm>
          <a:prstGeom prst="rect">
            <a:avLst/>
          </a:prstGeom>
          <a:noFill/>
          <a:ln/>
        </p:spPr>
        <p:txBody>
          <a:bodyPr wrap="none" lIns="0" tIns="0" rIns="0" bIns="0" rtlCol="0" anchor="t"/>
          <a:lstStyle/>
          <a:p>
            <a:pPr algn="l" indent="0" marL="0">
              <a:lnSpc>
                <a:spcPts val="2350"/>
              </a:lnSpc>
              <a:buNone/>
            </a:pP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3167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Afnan’s Modules: Purchasing &amp; Sales</a:t>
            </a:r>
            <a:endParaRPr lang="en-US" sz="4450" dirty="0"/>
          </a:p>
        </p:txBody>
      </p:sp>
      <p:sp>
        <p:nvSpPr>
          <p:cNvPr id="4" name="Text 1"/>
          <p:cNvSpPr/>
          <p:nvPr/>
        </p:nvSpPr>
        <p:spPr>
          <a:xfrm>
            <a:off x="6280190" y="3016210"/>
            <a:ext cx="3313152" cy="354330"/>
          </a:xfrm>
          <a:prstGeom prst="rect">
            <a:avLst/>
          </a:prstGeom>
          <a:noFill/>
          <a:ln/>
        </p:spPr>
        <p:txBody>
          <a:bodyPr wrap="none" lIns="0" tIns="0" rIns="0" bIns="0" rtlCol="0" anchor="t"/>
          <a:lstStyle/>
          <a:p>
            <a:pPr algn="l" indent="0" marL="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Purchasing Management</a:t>
            </a:r>
            <a:endParaRPr lang="en-US" sz="2200" dirty="0"/>
          </a:p>
        </p:txBody>
      </p:sp>
      <p:sp>
        <p:nvSpPr>
          <p:cNvPr id="5" name="Text 2"/>
          <p:cNvSpPr/>
          <p:nvPr/>
        </p:nvSpPr>
        <p:spPr>
          <a:xfrm>
            <a:off x="6280190" y="3597354"/>
            <a:ext cx="3501509" cy="1814513"/>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Managing all purchase orders, facilitates approval workflows, and cultivates strong supplier relationships to ensure timely and cost-effective procurement.</a:t>
            </a:r>
            <a:endParaRPr lang="en-US" sz="1750" dirty="0"/>
          </a:p>
        </p:txBody>
      </p:sp>
      <p:sp>
        <p:nvSpPr>
          <p:cNvPr id="6" name="Text 3"/>
          <p:cNvSpPr/>
          <p:nvPr/>
        </p:nvSpPr>
        <p:spPr>
          <a:xfrm>
            <a:off x="10342721" y="301621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Sales Management</a:t>
            </a:r>
            <a:endParaRPr lang="en-US" sz="2200" dirty="0"/>
          </a:p>
        </p:txBody>
      </p:sp>
      <p:sp>
        <p:nvSpPr>
          <p:cNvPr id="7" name="Text 4"/>
          <p:cNvSpPr/>
          <p:nvPr/>
        </p:nvSpPr>
        <p:spPr>
          <a:xfrm>
            <a:off x="10342721" y="3597354"/>
            <a:ext cx="3501509" cy="1814513"/>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This module oversees sales orders, manages pricing strategies, and ensures efficient customer fulfillment, driving revenue and market presence.</a:t>
            </a:r>
            <a:endParaRPr lang="en-US" sz="1750" dirty="0"/>
          </a:p>
        </p:txBody>
      </p:sp>
      <p:sp>
        <p:nvSpPr>
          <p:cNvPr id="8" name="Shape 5"/>
          <p:cNvSpPr/>
          <p:nvPr/>
        </p:nvSpPr>
        <p:spPr>
          <a:xfrm>
            <a:off x="6280190" y="5871091"/>
            <a:ext cx="7556421" cy="1326713"/>
          </a:xfrm>
          <a:prstGeom prst="roundRect">
            <a:avLst>
              <a:gd name="adj" fmla="val 2565"/>
            </a:avLst>
          </a:prstGeom>
          <a:solidFill>
            <a:srgbClr val="4A0303"/>
          </a:solidFill>
          <a:ln/>
        </p:spPr>
      </p:sp>
      <p:pic>
        <p:nvPicPr>
          <p:cNvPr id="9" name="Image 1" descr="preencoded.png">    </p:cNvPr>
          <p:cNvPicPr>
            <a:picLocks noChangeAspect="1"/>
          </p:cNvPicPr>
          <p:nvPr/>
        </p:nvPicPr>
        <p:blipFill>
          <a:blip r:embed="rId2"/>
          <a:stretch>
            <a:fillRect/>
          </a:stretch>
        </p:blipFill>
        <p:spPr>
          <a:xfrm>
            <a:off x="6507004" y="6215182"/>
            <a:ext cx="283488" cy="226814"/>
          </a:xfrm>
          <a:prstGeom prst="rect">
            <a:avLst/>
          </a:prstGeom>
        </p:spPr>
      </p:pic>
      <p:sp>
        <p:nvSpPr>
          <p:cNvPr id="10" name="Text 6"/>
          <p:cNvSpPr/>
          <p:nvPr/>
        </p:nvSpPr>
        <p:spPr>
          <a:xfrm>
            <a:off x="7017306" y="6154579"/>
            <a:ext cx="6592491"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Inter" pitchFamily="34" charset="0"/>
                <a:ea typeface="Inter" pitchFamily="34" charset="-122"/>
                <a:cs typeface="Inter" pitchFamily="34" charset="-120"/>
              </a:rPr>
              <a:t>Afnan's role connects market demand with supply, providing actionable insights through data.</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5060" y="621983"/>
            <a:ext cx="7726680" cy="1265634"/>
          </a:xfrm>
          <a:prstGeom prst="rect">
            <a:avLst/>
          </a:prstGeom>
          <a:noFill/>
          <a:ln/>
        </p:spPr>
        <p:txBody>
          <a:bodyPr wrap="square" lIns="0" tIns="0" rIns="0" bIns="0" rtlCol="0" anchor="t"/>
          <a:lstStyle/>
          <a:p>
            <a:pPr algn="l" indent="0" marL="0">
              <a:lnSpc>
                <a:spcPts val="4950"/>
              </a:lnSpc>
              <a:buNone/>
            </a:pPr>
            <a:r>
              <a:rPr lang="en-US" sz="3950" dirty="0">
                <a:solidFill>
                  <a:srgbClr val="EFD5FA"/>
                </a:solidFill>
                <a:latin typeface="Instrument Sans Medium" pitchFamily="34" charset="0"/>
                <a:ea typeface="Instrument Sans Medium" pitchFamily="34" charset="-122"/>
                <a:cs typeface="Instrument Sans Medium" pitchFamily="34" charset="-120"/>
              </a:rPr>
              <a:t>Terevena’s Role: Frontend Development</a:t>
            </a:r>
            <a:endParaRPr lang="en-US" sz="3950" dirty="0"/>
          </a:p>
        </p:txBody>
      </p:sp>
      <p:sp>
        <p:nvSpPr>
          <p:cNvPr id="4" name="Shape 1"/>
          <p:cNvSpPr/>
          <p:nvPr/>
        </p:nvSpPr>
        <p:spPr>
          <a:xfrm>
            <a:off x="6195060" y="2495074"/>
            <a:ext cx="3762137" cy="2789158"/>
          </a:xfrm>
          <a:prstGeom prst="roundRect">
            <a:avLst>
              <a:gd name="adj" fmla="val 3934"/>
            </a:avLst>
          </a:prstGeom>
          <a:solidFill>
            <a:srgbClr val="242429"/>
          </a:solidFill>
          <a:ln/>
        </p:spPr>
      </p:sp>
      <p:sp>
        <p:nvSpPr>
          <p:cNvPr id="5" name="Shape 2"/>
          <p:cNvSpPr/>
          <p:nvPr/>
        </p:nvSpPr>
        <p:spPr>
          <a:xfrm>
            <a:off x="6195060" y="2472214"/>
            <a:ext cx="3762137" cy="91440"/>
          </a:xfrm>
          <a:prstGeom prst="roundRect">
            <a:avLst>
              <a:gd name="adj" fmla="val 33220"/>
            </a:avLst>
          </a:prstGeom>
          <a:solidFill>
            <a:srgbClr val="FDC4C4"/>
          </a:solidFill>
          <a:ln/>
        </p:spPr>
      </p:sp>
      <p:sp>
        <p:nvSpPr>
          <p:cNvPr id="6" name="Shape 3"/>
          <p:cNvSpPr/>
          <p:nvPr/>
        </p:nvSpPr>
        <p:spPr>
          <a:xfrm>
            <a:off x="7772400" y="2191345"/>
            <a:ext cx="607457" cy="607457"/>
          </a:xfrm>
          <a:prstGeom prst="roundRect">
            <a:avLst>
              <a:gd name="adj" fmla="val 150529"/>
            </a:avLst>
          </a:prstGeom>
          <a:solidFill>
            <a:srgbClr val="FDC4C4"/>
          </a:solidFill>
          <a:ln/>
        </p:spPr>
      </p:sp>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954566" y="2373511"/>
            <a:ext cx="243007" cy="243007"/>
          </a:xfrm>
          <a:prstGeom prst="rect">
            <a:avLst/>
          </a:prstGeom>
        </p:spPr>
      </p:pic>
      <p:sp>
        <p:nvSpPr>
          <p:cNvPr id="8" name="Text 4"/>
          <p:cNvSpPr/>
          <p:nvPr/>
        </p:nvSpPr>
        <p:spPr>
          <a:xfrm>
            <a:off x="6420326" y="3001327"/>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Intuitive Interfaces</a:t>
            </a:r>
            <a:endParaRPr lang="en-US" sz="1950" dirty="0"/>
          </a:p>
        </p:txBody>
      </p:sp>
      <p:sp>
        <p:nvSpPr>
          <p:cNvPr id="9" name="Text 5"/>
          <p:cNvSpPr/>
          <p:nvPr/>
        </p:nvSpPr>
        <p:spPr>
          <a:xfrm>
            <a:off x="6420326" y="3439120"/>
            <a:ext cx="3311604" cy="1295876"/>
          </a:xfrm>
          <a:prstGeom prst="rect">
            <a:avLst/>
          </a:prstGeom>
          <a:noFill/>
          <a:ln/>
        </p:spPr>
        <p:txBody>
          <a:bodyPr wrap="square" lIns="0" tIns="0" rIns="0" bIns="0" rtlCol="0" anchor="t"/>
          <a:lstStyle/>
          <a:p>
            <a:pPr algn="l" indent="0" marL="0">
              <a:lnSpc>
                <a:spcPts val="2550"/>
              </a:lnSpc>
              <a:buNone/>
            </a:pPr>
            <a:r>
              <a:rPr lang="en-US" sz="1550" dirty="0">
                <a:solidFill>
                  <a:srgbClr val="C7CDD6"/>
                </a:solidFill>
                <a:latin typeface="Inter" pitchFamily="34" charset="0"/>
                <a:ea typeface="Inter" pitchFamily="34" charset="-122"/>
                <a:cs typeface="Inter" pitchFamily="34" charset="-120"/>
              </a:rPr>
              <a:t>Designed and maintained user-friendly ERP interfaces, ensuring that all team members can easily interact with the system.</a:t>
            </a:r>
            <a:endParaRPr lang="en-US" sz="1550" dirty="0"/>
          </a:p>
        </p:txBody>
      </p:sp>
      <p:sp>
        <p:nvSpPr>
          <p:cNvPr id="10" name="Shape 6"/>
          <p:cNvSpPr/>
          <p:nvPr/>
        </p:nvSpPr>
        <p:spPr>
          <a:xfrm>
            <a:off x="10159603" y="2495074"/>
            <a:ext cx="3762137" cy="2789158"/>
          </a:xfrm>
          <a:prstGeom prst="roundRect">
            <a:avLst>
              <a:gd name="adj" fmla="val 3934"/>
            </a:avLst>
          </a:prstGeom>
          <a:solidFill>
            <a:srgbClr val="242429"/>
          </a:solidFill>
          <a:ln/>
        </p:spPr>
      </p:sp>
      <p:sp>
        <p:nvSpPr>
          <p:cNvPr id="11" name="Shape 7"/>
          <p:cNvSpPr/>
          <p:nvPr/>
        </p:nvSpPr>
        <p:spPr>
          <a:xfrm>
            <a:off x="10159603" y="2472214"/>
            <a:ext cx="3762137" cy="91440"/>
          </a:xfrm>
          <a:prstGeom prst="roundRect">
            <a:avLst>
              <a:gd name="adj" fmla="val 33220"/>
            </a:avLst>
          </a:prstGeom>
          <a:solidFill>
            <a:srgbClr val="FDC4C4"/>
          </a:solidFill>
          <a:ln/>
        </p:spPr>
      </p:sp>
      <p:sp>
        <p:nvSpPr>
          <p:cNvPr id="12" name="Shape 8"/>
          <p:cNvSpPr/>
          <p:nvPr/>
        </p:nvSpPr>
        <p:spPr>
          <a:xfrm>
            <a:off x="11736943" y="2191345"/>
            <a:ext cx="607457" cy="607457"/>
          </a:xfrm>
          <a:prstGeom prst="roundRect">
            <a:avLst>
              <a:gd name="adj" fmla="val 150529"/>
            </a:avLst>
          </a:prstGeom>
          <a:solidFill>
            <a:srgbClr val="FDC4C4"/>
          </a:solidFill>
          <a:ln/>
        </p:spPr>
      </p:sp>
      <p:pic>
        <p:nvPicPr>
          <p:cNvPr id="13"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919109" y="2373511"/>
            <a:ext cx="243007" cy="243007"/>
          </a:xfrm>
          <a:prstGeom prst="rect">
            <a:avLst/>
          </a:prstGeom>
        </p:spPr>
      </p:pic>
      <p:sp>
        <p:nvSpPr>
          <p:cNvPr id="14" name="Text 9"/>
          <p:cNvSpPr/>
          <p:nvPr/>
        </p:nvSpPr>
        <p:spPr>
          <a:xfrm>
            <a:off x="10384869" y="3001327"/>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Seamless Experience</a:t>
            </a:r>
            <a:endParaRPr lang="en-US" sz="1950" dirty="0"/>
          </a:p>
        </p:txBody>
      </p:sp>
      <p:sp>
        <p:nvSpPr>
          <p:cNvPr id="15" name="Text 10"/>
          <p:cNvSpPr/>
          <p:nvPr/>
        </p:nvSpPr>
        <p:spPr>
          <a:xfrm>
            <a:off x="10384869" y="3439120"/>
            <a:ext cx="3311604" cy="1619845"/>
          </a:xfrm>
          <a:prstGeom prst="rect">
            <a:avLst/>
          </a:prstGeom>
          <a:noFill/>
          <a:ln/>
        </p:spPr>
        <p:txBody>
          <a:bodyPr wrap="square" lIns="0" tIns="0" rIns="0" bIns="0" rtlCol="0" anchor="t"/>
          <a:lstStyle/>
          <a:p>
            <a:pPr algn="l" indent="0" marL="0">
              <a:lnSpc>
                <a:spcPts val="2550"/>
              </a:lnSpc>
              <a:buNone/>
            </a:pPr>
            <a:r>
              <a:rPr lang="en-US" sz="1550" dirty="0">
                <a:solidFill>
                  <a:srgbClr val="C7CDD6"/>
                </a:solidFill>
                <a:latin typeface="Inter" pitchFamily="34" charset="0"/>
                <a:ea typeface="Inter" pitchFamily="34" charset="-122"/>
                <a:cs typeface="Inter" pitchFamily="34" charset="-120"/>
              </a:rPr>
              <a:t>Focusing on user experience, Terevena ensures smooth navigation and efficient functionality across all modules, from input to output.</a:t>
            </a:r>
            <a:endParaRPr lang="en-US" sz="1550" dirty="0"/>
          </a:p>
        </p:txBody>
      </p:sp>
      <p:sp>
        <p:nvSpPr>
          <p:cNvPr id="16" name="Shape 11"/>
          <p:cNvSpPr/>
          <p:nvPr/>
        </p:nvSpPr>
        <p:spPr>
          <a:xfrm>
            <a:off x="6195060" y="5790367"/>
            <a:ext cx="7726680" cy="1817251"/>
          </a:xfrm>
          <a:prstGeom prst="roundRect">
            <a:avLst>
              <a:gd name="adj" fmla="val 6038"/>
            </a:avLst>
          </a:prstGeom>
          <a:solidFill>
            <a:srgbClr val="242429"/>
          </a:solidFill>
          <a:ln/>
        </p:spPr>
      </p:sp>
      <p:sp>
        <p:nvSpPr>
          <p:cNvPr id="17" name="Shape 12"/>
          <p:cNvSpPr/>
          <p:nvPr/>
        </p:nvSpPr>
        <p:spPr>
          <a:xfrm>
            <a:off x="6195060" y="5767507"/>
            <a:ext cx="7726680" cy="91440"/>
          </a:xfrm>
          <a:prstGeom prst="roundRect">
            <a:avLst>
              <a:gd name="adj" fmla="val 33220"/>
            </a:avLst>
          </a:prstGeom>
          <a:solidFill>
            <a:srgbClr val="FDC4C4"/>
          </a:solidFill>
          <a:ln/>
        </p:spPr>
      </p:sp>
      <p:sp>
        <p:nvSpPr>
          <p:cNvPr id="18" name="Shape 13"/>
          <p:cNvSpPr/>
          <p:nvPr/>
        </p:nvSpPr>
        <p:spPr>
          <a:xfrm>
            <a:off x="9754672" y="5486638"/>
            <a:ext cx="607457" cy="607457"/>
          </a:xfrm>
          <a:prstGeom prst="roundRect">
            <a:avLst>
              <a:gd name="adj" fmla="val 150529"/>
            </a:avLst>
          </a:prstGeom>
          <a:solidFill>
            <a:srgbClr val="FDC4C4"/>
          </a:solidFill>
          <a:ln/>
        </p:spPr>
      </p:sp>
      <p:pic>
        <p:nvPicPr>
          <p:cNvPr id="19"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936837" y="5668804"/>
            <a:ext cx="243007" cy="243007"/>
          </a:xfrm>
          <a:prstGeom prst="rect">
            <a:avLst/>
          </a:prstGeom>
        </p:spPr>
      </p:pic>
      <p:sp>
        <p:nvSpPr>
          <p:cNvPr id="20" name="Text 14"/>
          <p:cNvSpPr/>
          <p:nvPr/>
        </p:nvSpPr>
        <p:spPr>
          <a:xfrm>
            <a:off x="6420326" y="6296620"/>
            <a:ext cx="2849166" cy="316349"/>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Backend-to-User Bridge</a:t>
            </a:r>
            <a:endParaRPr lang="en-US" sz="1950" dirty="0"/>
          </a:p>
        </p:txBody>
      </p:sp>
      <p:sp>
        <p:nvSpPr>
          <p:cNvPr id="21" name="Text 15"/>
          <p:cNvSpPr/>
          <p:nvPr/>
        </p:nvSpPr>
        <p:spPr>
          <a:xfrm>
            <a:off x="6420326" y="6734413"/>
            <a:ext cx="7276148" cy="647938"/>
          </a:xfrm>
          <a:prstGeom prst="rect">
            <a:avLst/>
          </a:prstGeom>
          <a:noFill/>
          <a:ln/>
        </p:spPr>
        <p:txBody>
          <a:bodyPr wrap="square" lIns="0" tIns="0" rIns="0" bIns="0" rtlCol="0" anchor="t"/>
          <a:lstStyle/>
          <a:p>
            <a:pPr algn="l" indent="0" marL="0">
              <a:lnSpc>
                <a:spcPts val="2550"/>
              </a:lnSpc>
              <a:buNone/>
            </a:pPr>
            <a:r>
              <a:rPr lang="en-US" sz="1550" dirty="0">
                <a:solidFill>
                  <a:srgbClr val="C7CDD6"/>
                </a:solidFill>
                <a:latin typeface="Inter" pitchFamily="34" charset="0"/>
                <a:ea typeface="Inter" pitchFamily="34" charset="-122"/>
                <a:cs typeface="Inter" pitchFamily="34" charset="-120"/>
              </a:rPr>
              <a:t>Terevena acts as the crucial link between the ERP's technical backend and the end-user, making complex systems accessible and understandable.</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2025-12-05T14:49:38Z</dcterms:created>
  <dcterms:modified xsi:type="dcterms:W3CDTF">2025-12-05T14:49:38Z</dcterms:modified>
</cp:coreProperties>
</file>